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474" y="-9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viewProps" Target="view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tableStyles" Target="tableStyle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12/4/2023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12/4/2023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12/4/2023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12/4/2023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12/4/2023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12/4/2023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12/4/2023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12/4/2023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12/4/2023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Professional aspect of healthcare workers and teamwork in healthcare</a:t>
            </a:r>
          </a:p>
        </p:txBody>
      </p:sp>
      <p:sp>
        <p:nvSpPr>
          <p:cNvPr id="3" name="Subtitle 2"/>
          <p:cNvSpPr>
            <a:spLocks noGrp="1"/>
          </p:cNvSpPr>
          <p:nvPr>
            <p:ph type="subTitle" idx="1"/>
          </p:nvPr>
        </p:nvSpPr>
        <p:spPr>
          <a:xfrm>
            <a:off x="540544" y="4876800"/>
            <a:ext cx="8062912" cy="685800"/>
          </a:xfrm>
        </p:spPr>
        <p:txBody>
          <a:bodyPr/>
          <a:lstStyle/>
          <a:p>
            <a:r>
              <a:rPr lang="en-US" dirty="0"/>
              <a:t>Professor MD Vladimir </a:t>
            </a:r>
            <a:r>
              <a:rPr lang="en-US" dirty="0" err="1"/>
              <a:t>Janji</a:t>
            </a:r>
            <a:r>
              <a:rPr lang="sr-Latn-RS" dirty="0"/>
              <a:t>ć</a:t>
            </a:r>
            <a:endParaRPr lang="en-US" dirty="0"/>
          </a:p>
        </p:txBody>
      </p:sp>
    </p:spTree>
    <p:extLst>
      <p:ext uri="{BB962C8B-B14F-4D97-AF65-F5344CB8AC3E}">
        <p14:creationId xmlns:p14="http://schemas.microsoft.com/office/powerpoint/2010/main" val="1381713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Business outlook of a healthcare worker</a:t>
            </a:r>
          </a:p>
        </p:txBody>
      </p:sp>
      <p:sp>
        <p:nvSpPr>
          <p:cNvPr id="3" name="Content Placeholder 2"/>
          <p:cNvSpPr>
            <a:spLocks noGrp="1"/>
          </p:cNvSpPr>
          <p:nvPr>
            <p:ph idx="1"/>
          </p:nvPr>
        </p:nvSpPr>
        <p:spPr/>
        <p:txBody>
          <a:bodyPr>
            <a:normAutofit/>
          </a:bodyPr>
          <a:lstStyle/>
          <a:p>
            <a:r>
              <a:rPr lang="en-US" sz="2000" dirty="0"/>
              <a:t>with our own appearance</a:t>
            </a:r>
            <a:r>
              <a:rPr lang="sr-Latn-RS" sz="2000" dirty="0"/>
              <a:t>, </a:t>
            </a:r>
            <a:r>
              <a:rPr lang="en-US" sz="2000" dirty="0"/>
              <a:t>we communicate with other people and that they perceive us in a certain way based on that</a:t>
            </a:r>
            <a:endParaRPr lang="sr-Latn-RS" sz="2000" dirty="0"/>
          </a:p>
          <a:p>
            <a:r>
              <a:rPr lang="en-US" sz="2000" dirty="0"/>
              <a:t>the first impression of the health business outlook is important</a:t>
            </a:r>
            <a:endParaRPr lang="sr-Latn-RS" sz="2000" dirty="0"/>
          </a:p>
          <a:p>
            <a:r>
              <a:rPr lang="en-US" sz="2000" dirty="0"/>
              <a:t>inconspicuousness in external appearance</a:t>
            </a:r>
            <a:endParaRPr lang="sr-Latn-RS" sz="2000" dirty="0"/>
          </a:p>
          <a:p>
            <a:r>
              <a:rPr lang="sr-Latn-RS" sz="2000" dirty="0"/>
              <a:t>Dress code</a:t>
            </a:r>
          </a:p>
          <a:p>
            <a:r>
              <a:rPr lang="sr-Latn-RS" sz="2000" dirty="0"/>
              <a:t>Details (hair, make up, beard, jewelry, piercings, tattoos, nails, extravagance...)</a:t>
            </a:r>
            <a:endParaRPr lang="en-US" sz="2000" dirty="0"/>
          </a:p>
        </p:txBody>
      </p:sp>
    </p:spTree>
    <p:extLst>
      <p:ext uri="{BB962C8B-B14F-4D97-AF65-F5344CB8AC3E}">
        <p14:creationId xmlns:p14="http://schemas.microsoft.com/office/powerpoint/2010/main" val="102118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T</a:t>
            </a:r>
            <a:r>
              <a:rPr lang="en-US" dirty="0" err="1"/>
              <a:t>eamwork</a:t>
            </a:r>
            <a:r>
              <a:rPr lang="en-US" dirty="0"/>
              <a:t> in healthcare</a:t>
            </a:r>
          </a:p>
        </p:txBody>
      </p:sp>
      <p:sp>
        <p:nvSpPr>
          <p:cNvPr id="3" name="Content Placeholder 2"/>
          <p:cNvSpPr>
            <a:spLocks noGrp="1"/>
          </p:cNvSpPr>
          <p:nvPr>
            <p:ph idx="1"/>
          </p:nvPr>
        </p:nvSpPr>
        <p:spPr/>
        <p:txBody>
          <a:bodyPr>
            <a:normAutofit/>
          </a:bodyPr>
          <a:lstStyle/>
          <a:p>
            <a:r>
              <a:rPr lang="en-US" sz="2000" dirty="0"/>
              <a:t>the importance of the group as a set of several individuals</a:t>
            </a:r>
            <a:endParaRPr lang="sr-Latn-RS" sz="2000" dirty="0"/>
          </a:p>
          <a:p>
            <a:r>
              <a:rPr lang="sr-Latn-RS" sz="2000" dirty="0"/>
              <a:t>g</a:t>
            </a:r>
            <a:r>
              <a:rPr lang="en-US" sz="2000" dirty="0" err="1"/>
              <a:t>roup</a:t>
            </a:r>
            <a:r>
              <a:rPr lang="en-US" sz="2000" dirty="0"/>
              <a:t> interactions seem to create an energy field that acts as a generator of constructive activity</a:t>
            </a:r>
            <a:endParaRPr lang="sr-Latn-RS" sz="2000" dirty="0"/>
          </a:p>
          <a:p>
            <a:r>
              <a:rPr lang="en-US" sz="2000" b="1" dirty="0"/>
              <a:t>teamwork is necessary due to the complexity of health problems</a:t>
            </a:r>
            <a:endParaRPr lang="sr-Latn-RS" sz="2000" b="1" dirty="0"/>
          </a:p>
          <a:p>
            <a:endParaRPr lang="sr-Latn-RS" sz="2000" b="1" dirty="0"/>
          </a:p>
          <a:p>
            <a:r>
              <a:rPr lang="en-US" sz="2000" b="1" dirty="0"/>
              <a:t>The World Health Organization defines teamwork as: „</a:t>
            </a:r>
            <a:r>
              <a:rPr lang="sr-Latn-RS" sz="2000" b="1" dirty="0">
                <a:solidFill>
                  <a:schemeClr val="accent2">
                    <a:lumMod val="60000"/>
                    <a:lumOff val="40000"/>
                  </a:schemeClr>
                </a:solidFill>
              </a:rPr>
              <a:t>T</a:t>
            </a:r>
            <a:r>
              <a:rPr lang="en-US" sz="2000" b="1" dirty="0">
                <a:solidFill>
                  <a:schemeClr val="accent2">
                    <a:lumMod val="60000"/>
                    <a:lumOff val="40000"/>
                  </a:schemeClr>
                </a:solidFill>
              </a:rPr>
              <a:t>he work of several experts to achieve a common goal. That work must not be fragmented and disjointed, but well coordinated by the team leader</a:t>
            </a:r>
            <a:r>
              <a:rPr lang="en-US" sz="2000" b="1" dirty="0"/>
              <a:t>"</a:t>
            </a:r>
            <a:r>
              <a:rPr lang="en-US" sz="2000" b="1" dirty="0">
                <a:solidFill>
                  <a:schemeClr val="accent2">
                    <a:lumMod val="60000"/>
                    <a:lumOff val="40000"/>
                  </a:schemeClr>
                </a:solidFill>
              </a:rPr>
              <a:t>.</a:t>
            </a:r>
          </a:p>
        </p:txBody>
      </p:sp>
    </p:spTree>
    <p:extLst>
      <p:ext uri="{BB962C8B-B14F-4D97-AF65-F5344CB8AC3E}">
        <p14:creationId xmlns:p14="http://schemas.microsoft.com/office/powerpoint/2010/main" val="1713514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T</a:t>
            </a:r>
            <a:r>
              <a:rPr lang="en-US" dirty="0" err="1"/>
              <a:t>eam</a:t>
            </a:r>
            <a:r>
              <a:rPr lang="en-US" dirty="0"/>
              <a:t> hierarchical work</a:t>
            </a:r>
          </a:p>
        </p:txBody>
      </p:sp>
      <p:sp>
        <p:nvSpPr>
          <p:cNvPr id="3" name="Content Placeholder 2"/>
          <p:cNvSpPr>
            <a:spLocks noGrp="1"/>
          </p:cNvSpPr>
          <p:nvPr>
            <p:ph idx="1"/>
          </p:nvPr>
        </p:nvSpPr>
        <p:spPr/>
        <p:txBody>
          <a:bodyPr>
            <a:normAutofit lnSpcReduction="10000"/>
          </a:bodyPr>
          <a:lstStyle/>
          <a:p>
            <a:r>
              <a:rPr lang="en-US" sz="2000" b="1" dirty="0"/>
              <a:t>the necessity of respecting hierarchy in decision-making</a:t>
            </a:r>
            <a:endParaRPr lang="sr-Latn-RS" sz="2000" b="1" dirty="0"/>
          </a:p>
          <a:p>
            <a:r>
              <a:rPr lang="en-US" sz="2000" dirty="0"/>
              <a:t>the doctor in charge of the team</a:t>
            </a:r>
            <a:r>
              <a:rPr lang="sr-Latn-RS" sz="2000" dirty="0"/>
              <a:t> - </a:t>
            </a:r>
            <a:r>
              <a:rPr lang="en-US" sz="2000" dirty="0"/>
              <a:t>makes the final decision</a:t>
            </a:r>
            <a:endParaRPr lang="sr-Latn-RS" sz="2000" dirty="0"/>
          </a:p>
          <a:p>
            <a:r>
              <a:rPr lang="en-US" sz="2000" dirty="0"/>
              <a:t>surgical team in the operating room</a:t>
            </a:r>
            <a:r>
              <a:rPr lang="sr-Latn-RS" sz="2000" dirty="0"/>
              <a:t> (example of team hierarchical work)</a:t>
            </a:r>
          </a:p>
          <a:p>
            <a:endParaRPr lang="sr-Latn-RS" sz="2000" dirty="0"/>
          </a:p>
          <a:p>
            <a:r>
              <a:rPr lang="en-US" sz="2000" b="1" dirty="0"/>
              <a:t>process teamwork</a:t>
            </a:r>
            <a:r>
              <a:rPr lang="sr-Latn-RS" sz="2000" b="1" dirty="0"/>
              <a:t> </a:t>
            </a:r>
            <a:r>
              <a:rPr lang="sr-Latn-RS" sz="2000" dirty="0"/>
              <a:t>(</a:t>
            </a:r>
            <a:r>
              <a:rPr lang="en-US" sz="2000" dirty="0"/>
              <a:t>interdisciplinary work with children with mental retardation</a:t>
            </a:r>
            <a:r>
              <a:rPr lang="sr-Latn-RS" sz="2000" dirty="0"/>
              <a:t>)</a:t>
            </a:r>
          </a:p>
          <a:p>
            <a:r>
              <a:rPr lang="en-US" sz="2000" b="1" dirty="0">
                <a:solidFill>
                  <a:schemeClr val="accent2">
                    <a:lumMod val="60000"/>
                    <a:lumOff val="40000"/>
                  </a:schemeClr>
                </a:solidFill>
              </a:rPr>
              <a:t>interdisciplinary team</a:t>
            </a:r>
            <a:r>
              <a:rPr lang="sr-Latn-RS" sz="2000" b="1" dirty="0">
                <a:solidFill>
                  <a:schemeClr val="accent2">
                    <a:lumMod val="60000"/>
                    <a:lumOff val="40000"/>
                  </a:schemeClr>
                </a:solidFill>
              </a:rPr>
              <a:t> </a:t>
            </a:r>
            <a:r>
              <a:rPr lang="sr-Latn-RS" sz="1900" dirty="0"/>
              <a:t>(</a:t>
            </a:r>
            <a:r>
              <a:rPr lang="en-US" sz="1900" dirty="0"/>
              <a:t>people who work together every day, who use knowledge from their field and competence in solving the set goals</a:t>
            </a:r>
            <a:r>
              <a:rPr lang="sr-Latn-RS" sz="1900" dirty="0"/>
              <a:t>)</a:t>
            </a:r>
          </a:p>
          <a:p>
            <a:r>
              <a:rPr lang="en-US" sz="2000" b="1" dirty="0">
                <a:solidFill>
                  <a:schemeClr val="accent2">
                    <a:lumMod val="60000"/>
                    <a:lumOff val="40000"/>
                  </a:schemeClr>
                </a:solidFill>
              </a:rPr>
              <a:t>Multidisciplinary team</a:t>
            </a:r>
            <a:r>
              <a:rPr lang="sr-Latn-RS" sz="2000" b="1" dirty="0">
                <a:solidFill>
                  <a:schemeClr val="accent2">
                    <a:lumMod val="60000"/>
                    <a:lumOff val="40000"/>
                  </a:schemeClr>
                </a:solidFill>
              </a:rPr>
              <a:t> </a:t>
            </a:r>
            <a:r>
              <a:rPr lang="sr-Latn-RS" sz="1900" dirty="0"/>
              <a:t>(</a:t>
            </a:r>
            <a:r>
              <a:rPr lang="en-US" sz="1900" dirty="0"/>
              <a:t>experts from the same medical field </a:t>
            </a:r>
            <a:r>
              <a:rPr lang="sr-Latn-RS" sz="1900" dirty="0"/>
              <a:t>- </a:t>
            </a:r>
            <a:r>
              <a:rPr lang="en-US" sz="1900" dirty="0"/>
              <a:t>for example, doctors and technicians from internal medicine disciplines) or they can bring together health workers from different medical fields (pediatricians, surgeons, physiotherapists)</a:t>
            </a:r>
            <a:endParaRPr lang="en-US" sz="2000" b="1" dirty="0">
              <a:solidFill>
                <a:schemeClr val="accent2">
                  <a:lumMod val="60000"/>
                  <a:lumOff val="40000"/>
                </a:schemeClr>
              </a:solidFill>
            </a:endParaRPr>
          </a:p>
        </p:txBody>
      </p:sp>
    </p:spTree>
    <p:extLst>
      <p:ext uri="{BB962C8B-B14F-4D97-AF65-F5344CB8AC3E}">
        <p14:creationId xmlns:p14="http://schemas.microsoft.com/office/powerpoint/2010/main" val="1243892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A</a:t>
            </a:r>
            <a:r>
              <a:rPr lang="en-US" dirty="0" err="1"/>
              <a:t>utocratic</a:t>
            </a:r>
            <a:r>
              <a:rPr lang="en-US" dirty="0"/>
              <a:t> </a:t>
            </a:r>
            <a:r>
              <a:rPr lang="sr-Latn-RS" dirty="0"/>
              <a:t>VS</a:t>
            </a:r>
            <a:r>
              <a:rPr lang="en-US" dirty="0"/>
              <a:t> democratic decision-making</a:t>
            </a:r>
          </a:p>
        </p:txBody>
      </p:sp>
      <p:sp>
        <p:nvSpPr>
          <p:cNvPr id="3" name="Content Placeholder 2"/>
          <p:cNvSpPr>
            <a:spLocks noGrp="1"/>
          </p:cNvSpPr>
          <p:nvPr>
            <p:ph idx="1"/>
          </p:nvPr>
        </p:nvSpPr>
        <p:spPr/>
        <p:txBody>
          <a:bodyPr>
            <a:normAutofit/>
          </a:bodyPr>
          <a:lstStyle/>
          <a:p>
            <a:r>
              <a:rPr lang="sr-Latn-RS" sz="1800" b="1" dirty="0"/>
              <a:t>1. Autocratic decision-making: </a:t>
            </a:r>
            <a:r>
              <a:rPr lang="en-US" sz="1800" dirty="0"/>
              <a:t>the team leader defines goals, distributes work tasks to team members, makes final decisions independently, without much respect for the opinions of team members</a:t>
            </a:r>
            <a:endParaRPr lang="sr-Latn-RS" sz="1800" dirty="0"/>
          </a:p>
          <a:p>
            <a:pPr marL="64008" indent="0">
              <a:buNone/>
            </a:pPr>
            <a:r>
              <a:rPr lang="sr-Latn-RS" sz="1800" dirty="0"/>
              <a:t>      - </a:t>
            </a:r>
            <a:r>
              <a:rPr lang="en-US" sz="1800" b="1" dirty="0">
                <a:solidFill>
                  <a:schemeClr val="accent2">
                    <a:lumMod val="60000"/>
                    <a:lumOff val="40000"/>
                  </a:schemeClr>
                </a:solidFill>
              </a:rPr>
              <a:t>This type of leadership can produce results, but it causes team members to feel dissatisfied and stressed about their own work</a:t>
            </a:r>
            <a:endParaRPr lang="sr-Latn-RS" sz="1800" b="1" dirty="0">
              <a:solidFill>
                <a:schemeClr val="accent2">
                  <a:lumMod val="60000"/>
                  <a:lumOff val="40000"/>
                </a:schemeClr>
              </a:solidFill>
            </a:endParaRPr>
          </a:p>
          <a:p>
            <a:pPr marL="64008" indent="0">
              <a:buNone/>
            </a:pPr>
            <a:endParaRPr lang="sr-Latn-RS" sz="1800" b="1" dirty="0">
              <a:solidFill>
                <a:schemeClr val="accent2">
                  <a:lumMod val="60000"/>
                  <a:lumOff val="40000"/>
                </a:schemeClr>
              </a:solidFill>
            </a:endParaRPr>
          </a:p>
          <a:p>
            <a:pPr marL="64008" indent="0">
              <a:buNone/>
            </a:pPr>
            <a:r>
              <a:rPr lang="sr-Latn-RS" sz="1800" b="1" dirty="0"/>
              <a:t>     2.  Democratic decision-making: </a:t>
            </a:r>
            <a:r>
              <a:rPr lang="sr-Latn-RS" sz="1800" dirty="0"/>
              <a:t>t</a:t>
            </a:r>
            <a:r>
              <a:rPr lang="en-US" sz="1800" dirty="0"/>
              <a:t>he goals of teamwork and action strategies are defined through discussion and counseling</a:t>
            </a:r>
            <a:endParaRPr lang="sr-Latn-RS" sz="1800" dirty="0"/>
          </a:p>
          <a:p>
            <a:pPr marL="64008" indent="0">
              <a:buNone/>
            </a:pPr>
            <a:r>
              <a:rPr lang="sr-Latn-RS" sz="1800" dirty="0"/>
              <a:t>     - </a:t>
            </a:r>
            <a:r>
              <a:rPr lang="en-US" sz="1800" b="1" dirty="0">
                <a:solidFill>
                  <a:schemeClr val="accent2">
                    <a:lumMod val="60000"/>
                    <a:lumOff val="40000"/>
                  </a:schemeClr>
                </a:solidFill>
              </a:rPr>
              <a:t>gives the opportunity to establish better cooperation between team members, it is easier to accept work tasks because they are not autocratically imposed, the level of stress when performing professional activities is reduced</a:t>
            </a:r>
            <a:endParaRPr lang="sr-Latn-RS" sz="1800" b="1" dirty="0">
              <a:solidFill>
                <a:schemeClr val="accent2">
                  <a:lumMod val="60000"/>
                  <a:lumOff val="40000"/>
                </a:schemeClr>
              </a:solidFill>
            </a:endParaRPr>
          </a:p>
          <a:p>
            <a:pPr marL="64008" indent="0">
              <a:buNone/>
            </a:pPr>
            <a:r>
              <a:rPr lang="sr-Latn-RS" sz="1800" b="1" dirty="0"/>
              <a:t>Disadvantages? </a:t>
            </a:r>
            <a:r>
              <a:rPr lang="en-US" sz="1800" dirty="0"/>
              <a:t>slower decision-making and </a:t>
            </a:r>
            <a:r>
              <a:rPr lang="sr-Latn-RS" sz="1800" dirty="0"/>
              <a:t>reduced </a:t>
            </a:r>
            <a:r>
              <a:rPr lang="en-US" sz="1800" dirty="0"/>
              <a:t>individual responsibility</a:t>
            </a:r>
          </a:p>
        </p:txBody>
      </p:sp>
    </p:spTree>
    <p:extLst>
      <p:ext uri="{BB962C8B-B14F-4D97-AF65-F5344CB8AC3E}">
        <p14:creationId xmlns:p14="http://schemas.microsoft.com/office/powerpoint/2010/main" val="3772954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a:t>
            </a:r>
            <a:r>
              <a:rPr lang="en-US" dirty="0"/>
              <a:t>Laissez faire</a:t>
            </a:r>
            <a:r>
              <a:rPr lang="sr-Latn-RS" dirty="0"/>
              <a:t>’’</a:t>
            </a:r>
            <a:r>
              <a:rPr lang="en-US" dirty="0"/>
              <a:t> leadership</a:t>
            </a:r>
          </a:p>
        </p:txBody>
      </p:sp>
      <p:sp>
        <p:nvSpPr>
          <p:cNvPr id="3" name="Content Placeholder 2"/>
          <p:cNvSpPr>
            <a:spLocks noGrp="1"/>
          </p:cNvSpPr>
          <p:nvPr>
            <p:ph idx="1"/>
          </p:nvPr>
        </p:nvSpPr>
        <p:spPr>
          <a:xfrm>
            <a:off x="457200" y="1295400"/>
            <a:ext cx="7391400" cy="4267200"/>
          </a:xfrm>
        </p:spPr>
        <p:txBody>
          <a:bodyPr>
            <a:normAutofit/>
          </a:bodyPr>
          <a:lstStyle/>
          <a:p>
            <a:pPr marL="64008" indent="0">
              <a:buNone/>
            </a:pPr>
            <a:r>
              <a:rPr lang="en-US" sz="2000" dirty="0"/>
              <a:t>defining the goal of the action strategy is left entirely to the team members</a:t>
            </a:r>
            <a:endParaRPr lang="sr-Latn-RS" sz="2000" dirty="0"/>
          </a:p>
          <a:p>
            <a:endParaRPr lang="sr-Latn-RS" sz="2000" dirty="0"/>
          </a:p>
          <a:p>
            <a:endParaRPr lang="en-US" sz="2000" dirty="0"/>
          </a:p>
        </p:txBody>
      </p:sp>
      <p:pic>
        <p:nvPicPr>
          <p:cNvPr id="1026" name="Picture 2" descr="C:\Users\User\Desktop\leadersh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398" y="2133600"/>
            <a:ext cx="7281863" cy="4267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414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in the healthcare team</a:t>
            </a:r>
          </a:p>
        </p:txBody>
      </p:sp>
      <p:sp>
        <p:nvSpPr>
          <p:cNvPr id="3" name="Content Placeholder 2"/>
          <p:cNvSpPr>
            <a:spLocks noGrp="1"/>
          </p:cNvSpPr>
          <p:nvPr>
            <p:ph idx="1"/>
          </p:nvPr>
        </p:nvSpPr>
        <p:spPr/>
        <p:txBody>
          <a:bodyPr>
            <a:normAutofit/>
          </a:bodyPr>
          <a:lstStyle/>
          <a:p>
            <a:r>
              <a:rPr lang="en-US" sz="2000" dirty="0"/>
              <a:t>Successful teamwork requires quality communication between team members</a:t>
            </a:r>
            <a:endParaRPr lang="sr-Latn-RS" sz="2000" dirty="0"/>
          </a:p>
          <a:p>
            <a:r>
              <a:rPr lang="en-US" sz="2000" dirty="0"/>
              <a:t>on verbal and non-verbal</a:t>
            </a:r>
            <a:r>
              <a:rPr lang="sr-Latn-RS" sz="2000" dirty="0"/>
              <a:t> level</a:t>
            </a:r>
          </a:p>
          <a:p>
            <a:r>
              <a:rPr lang="sr-Latn-RS" sz="2000" dirty="0"/>
              <a:t>Destructive </a:t>
            </a:r>
            <a:r>
              <a:rPr lang="en-US" sz="2000" dirty="0"/>
              <a:t>communication flows</a:t>
            </a:r>
            <a:r>
              <a:rPr lang="sr-Latn-RS" sz="2000" dirty="0"/>
              <a:t> - </a:t>
            </a:r>
            <a:r>
              <a:rPr lang="en-US" sz="2000" dirty="0"/>
              <a:t>the team leader is obliged to recognize such deviations</a:t>
            </a:r>
            <a:endParaRPr lang="sr-Latn-RS" sz="2000" dirty="0"/>
          </a:p>
          <a:p>
            <a:endParaRPr lang="sr-Latn-RS" sz="2000" dirty="0"/>
          </a:p>
          <a:p>
            <a:r>
              <a:rPr lang="sr-Latn-RS" sz="2000" b="1" dirty="0"/>
              <a:t>Not allowed behavior between team members:</a:t>
            </a:r>
          </a:p>
          <a:p>
            <a:r>
              <a:rPr lang="en-US" sz="2000" dirty="0"/>
              <a:t>Raised tone</a:t>
            </a:r>
            <a:r>
              <a:rPr lang="sr-Latn-RS" sz="2000" dirty="0"/>
              <a:t>,</a:t>
            </a:r>
          </a:p>
          <a:p>
            <a:r>
              <a:rPr lang="en-US" sz="2000" dirty="0"/>
              <a:t>insulting words to other members, </a:t>
            </a:r>
            <a:endParaRPr lang="sr-Latn-RS" sz="2000" dirty="0"/>
          </a:p>
          <a:p>
            <a:r>
              <a:rPr lang="en-US" sz="2000" dirty="0"/>
              <a:t>mocking and similar inappropriate behavior</a:t>
            </a:r>
          </a:p>
        </p:txBody>
      </p:sp>
    </p:spTree>
    <p:extLst>
      <p:ext uri="{BB962C8B-B14F-4D97-AF65-F5344CB8AC3E}">
        <p14:creationId xmlns:p14="http://schemas.microsoft.com/office/powerpoint/2010/main" val="3814749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Problems in teamwork</a:t>
            </a:r>
          </a:p>
        </p:txBody>
      </p:sp>
      <p:sp>
        <p:nvSpPr>
          <p:cNvPr id="3" name="Content Placeholder 2"/>
          <p:cNvSpPr>
            <a:spLocks noGrp="1"/>
          </p:cNvSpPr>
          <p:nvPr>
            <p:ph idx="1"/>
          </p:nvPr>
        </p:nvSpPr>
        <p:spPr/>
        <p:txBody>
          <a:bodyPr>
            <a:normAutofit/>
          </a:bodyPr>
          <a:lstStyle/>
          <a:p>
            <a:r>
              <a:rPr lang="en-US" sz="2800" b="1" dirty="0"/>
              <a:t>teamwork does not tolerate</a:t>
            </a:r>
            <a:r>
              <a:rPr lang="sr-Latn-RS" sz="2800" b="1" dirty="0"/>
              <a:t>:</a:t>
            </a:r>
          </a:p>
          <a:p>
            <a:endParaRPr lang="sr-Latn-RS" sz="1800" dirty="0"/>
          </a:p>
          <a:p>
            <a:r>
              <a:rPr lang="en-US" sz="1800" dirty="0"/>
              <a:t>destructive communication</a:t>
            </a:r>
            <a:endParaRPr lang="sr-Latn-RS" sz="1800" dirty="0"/>
          </a:p>
          <a:p>
            <a:r>
              <a:rPr lang="en-US" sz="1800" dirty="0"/>
              <a:t>vanity of an individual</a:t>
            </a:r>
            <a:endParaRPr lang="sr-Latn-RS" sz="1800" dirty="0"/>
          </a:p>
          <a:p>
            <a:r>
              <a:rPr lang="en-US" sz="1800" dirty="0"/>
              <a:t>replacement of a defined goal with the pursuit of personal success</a:t>
            </a:r>
            <a:endParaRPr lang="sr-Latn-RS" sz="1800" dirty="0"/>
          </a:p>
          <a:p>
            <a:r>
              <a:rPr lang="en-US" sz="1800" dirty="0"/>
              <a:t>animosity towards a colleague</a:t>
            </a:r>
            <a:endParaRPr lang="sr-Latn-RS" sz="1800" dirty="0"/>
          </a:p>
          <a:p>
            <a:r>
              <a:rPr lang="sr-Latn-RS" sz="1800" dirty="0"/>
              <a:t>r</a:t>
            </a:r>
            <a:r>
              <a:rPr lang="en-US" sz="1800" dirty="0" err="1"/>
              <a:t>ivalry</a:t>
            </a:r>
            <a:endParaRPr lang="sr-Latn-RS" sz="1800" dirty="0"/>
          </a:p>
          <a:p>
            <a:r>
              <a:rPr lang="en-US" sz="1800" dirty="0"/>
              <a:t>any form of obstruction of the team process</a:t>
            </a:r>
            <a:endParaRPr lang="sr-Latn-RS" sz="1800" dirty="0"/>
          </a:p>
          <a:p>
            <a:endParaRPr lang="sr-Latn-RS" sz="1800" dirty="0"/>
          </a:p>
          <a:p>
            <a:r>
              <a:rPr lang="sr-Latn-RS" sz="2000" b="1" dirty="0"/>
              <a:t>T</a:t>
            </a:r>
            <a:r>
              <a:rPr lang="en-US" sz="2000" b="1" dirty="0" err="1"/>
              <a:t>eam</a:t>
            </a:r>
            <a:r>
              <a:rPr lang="en-US" sz="2000" b="1" dirty="0"/>
              <a:t> work has its own goal, it implies respect for the above-described code of conduct, and it must never become a field for "eventual settlement of unresolved accounts between colleagues</a:t>
            </a:r>
            <a:r>
              <a:rPr lang="sr-Latn-RS" sz="2000" b="1" dirty="0"/>
              <a:t>!!!</a:t>
            </a:r>
            <a:endParaRPr lang="en-US" sz="2000" b="1" dirty="0"/>
          </a:p>
        </p:txBody>
      </p:sp>
    </p:spTree>
    <p:extLst>
      <p:ext uri="{BB962C8B-B14F-4D97-AF65-F5344CB8AC3E}">
        <p14:creationId xmlns:p14="http://schemas.microsoft.com/office/powerpoint/2010/main" val="4228749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benefits of teamwork</a:t>
            </a:r>
          </a:p>
        </p:txBody>
      </p:sp>
      <p:sp>
        <p:nvSpPr>
          <p:cNvPr id="3" name="Content Placeholder 2"/>
          <p:cNvSpPr>
            <a:spLocks noGrp="1"/>
          </p:cNvSpPr>
          <p:nvPr>
            <p:ph idx="1"/>
          </p:nvPr>
        </p:nvSpPr>
        <p:spPr/>
        <p:txBody>
          <a:bodyPr>
            <a:normAutofit/>
          </a:bodyPr>
          <a:lstStyle/>
          <a:p>
            <a:r>
              <a:rPr lang="en-US" sz="1800" dirty="0"/>
              <a:t>provide the patient and his family with the highest quality, most comprehensive and fastest health care</a:t>
            </a:r>
            <a:endParaRPr lang="sr-Latn-RS" sz="1800" dirty="0"/>
          </a:p>
          <a:p>
            <a:pPr marL="64008" indent="0">
              <a:buNone/>
            </a:pPr>
            <a:endParaRPr lang="sr-Latn-RS" sz="1800" dirty="0"/>
          </a:p>
          <a:p>
            <a:r>
              <a:rPr lang="en-US" sz="1800" dirty="0"/>
              <a:t>psychological support</a:t>
            </a:r>
            <a:endParaRPr lang="sr-Latn-RS" sz="1800" dirty="0"/>
          </a:p>
          <a:p>
            <a:pPr marL="64008" indent="0">
              <a:buNone/>
            </a:pPr>
            <a:endParaRPr lang="sr-Latn-RS" sz="1800" dirty="0"/>
          </a:p>
          <a:p>
            <a:r>
              <a:rPr lang="en-US" sz="1800" dirty="0"/>
              <a:t>solving social problems of the family</a:t>
            </a:r>
            <a:endParaRPr lang="sr-Latn-RS" sz="1800" dirty="0"/>
          </a:p>
          <a:p>
            <a:pPr marL="64008" indent="0">
              <a:buNone/>
            </a:pPr>
            <a:endParaRPr lang="sr-Latn-RS" sz="1800" dirty="0"/>
          </a:p>
          <a:p>
            <a:r>
              <a:rPr lang="en-US" sz="1800" dirty="0"/>
              <a:t>effective ways of transferring medical knowledge and experience to the younger population of health workers</a:t>
            </a:r>
            <a:endParaRPr lang="sr-Latn-RS" sz="1800" dirty="0"/>
          </a:p>
          <a:p>
            <a:endParaRPr lang="sr-Latn-RS" sz="1800" dirty="0"/>
          </a:p>
          <a:p>
            <a:r>
              <a:rPr lang="en-US" sz="1800" dirty="0"/>
              <a:t>reduction of treatment costs</a:t>
            </a:r>
            <a:r>
              <a:rPr lang="sr-Latn-RS" sz="1800" dirty="0"/>
              <a:t> (from the economic aspect)</a:t>
            </a:r>
          </a:p>
          <a:p>
            <a:endParaRPr lang="en-US" sz="1800" dirty="0"/>
          </a:p>
        </p:txBody>
      </p:sp>
    </p:spTree>
    <p:extLst>
      <p:ext uri="{BB962C8B-B14F-4D97-AF65-F5344CB8AC3E}">
        <p14:creationId xmlns:p14="http://schemas.microsoft.com/office/powerpoint/2010/main" val="2852060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579563" y="2967335"/>
            <a:ext cx="7984878" cy="1754326"/>
          </a:xfrm>
          <a:prstGeom prst="rect">
            <a:avLst/>
          </a:prstGeom>
          <a:noFill/>
        </p:spPr>
        <p:txBody>
          <a:bodyPr wrap="none" lIns="91440" tIns="45720" rIns="91440" bIns="45720">
            <a:spAutoFit/>
          </a:bodyPr>
          <a:lstStyle/>
          <a:p>
            <a:pPr algn="ct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 </a:t>
            </a:r>
            <a:endParaRPr lang="sr-Latn-R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ct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FOR YOUR ATTENTION</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504033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Professional aspect of healthcare workers</a:t>
            </a:r>
            <a:endParaRPr lang="en-US" dirty="0"/>
          </a:p>
        </p:txBody>
      </p:sp>
      <p:sp>
        <p:nvSpPr>
          <p:cNvPr id="3" name="Content Placeholder 2"/>
          <p:cNvSpPr>
            <a:spLocks noGrp="1"/>
          </p:cNvSpPr>
          <p:nvPr>
            <p:ph idx="1"/>
          </p:nvPr>
        </p:nvSpPr>
        <p:spPr/>
        <p:txBody>
          <a:bodyPr>
            <a:normAutofit/>
          </a:bodyPr>
          <a:lstStyle/>
          <a:p>
            <a:r>
              <a:rPr lang="en-US" sz="1800" dirty="0"/>
              <a:t>Professional aspects of the communication skills of healthcare workers, in addition to medical knowledge, also include the possession of many </a:t>
            </a:r>
            <a:r>
              <a:rPr lang="en-US" sz="1800" b="1" dirty="0">
                <a:solidFill>
                  <a:schemeClr val="accent1">
                    <a:lumMod val="75000"/>
                  </a:schemeClr>
                </a:solidFill>
              </a:rPr>
              <a:t>intellectual</a:t>
            </a:r>
            <a:r>
              <a:rPr lang="en-US" sz="1800" dirty="0"/>
              <a:t>,</a:t>
            </a:r>
            <a:r>
              <a:rPr lang="en-US" sz="1800" dirty="0">
                <a:solidFill>
                  <a:schemeClr val="accent1">
                    <a:lumMod val="75000"/>
                  </a:schemeClr>
                </a:solidFill>
              </a:rPr>
              <a:t> </a:t>
            </a:r>
            <a:r>
              <a:rPr lang="en-US" sz="1800" b="1" dirty="0">
                <a:solidFill>
                  <a:schemeClr val="accent1">
                    <a:lumMod val="75000"/>
                  </a:schemeClr>
                </a:solidFill>
              </a:rPr>
              <a:t>character</a:t>
            </a:r>
            <a:r>
              <a:rPr lang="en-US" sz="1800" dirty="0"/>
              <a:t>, </a:t>
            </a:r>
            <a:r>
              <a:rPr lang="en-US" sz="1800" b="1" dirty="0">
                <a:solidFill>
                  <a:schemeClr val="accent1">
                    <a:lumMod val="75000"/>
                  </a:schemeClr>
                </a:solidFill>
              </a:rPr>
              <a:t>moral</a:t>
            </a:r>
            <a:r>
              <a:rPr lang="en-US" sz="1800" dirty="0">
                <a:solidFill>
                  <a:schemeClr val="accent1">
                    <a:lumMod val="75000"/>
                  </a:schemeClr>
                </a:solidFill>
              </a:rPr>
              <a:t> </a:t>
            </a:r>
            <a:r>
              <a:rPr lang="en-US" sz="1800" dirty="0"/>
              <a:t>and related </a:t>
            </a:r>
            <a:r>
              <a:rPr lang="en-US" sz="1800" b="1" dirty="0">
                <a:solidFill>
                  <a:schemeClr val="accent1">
                    <a:lumMod val="75000"/>
                  </a:schemeClr>
                </a:solidFill>
              </a:rPr>
              <a:t>behavioral characteristics</a:t>
            </a:r>
            <a:r>
              <a:rPr lang="en-US" sz="1800" b="1" dirty="0"/>
              <a:t>.</a:t>
            </a:r>
            <a:endParaRPr lang="sr-Latn-RS" sz="1800" b="1" dirty="0"/>
          </a:p>
          <a:p>
            <a:endParaRPr lang="sr-Latn-RS" sz="1800" b="1" dirty="0">
              <a:solidFill>
                <a:schemeClr val="accent1">
                  <a:lumMod val="75000"/>
                </a:schemeClr>
              </a:solidFill>
            </a:endParaRPr>
          </a:p>
          <a:p>
            <a:r>
              <a:rPr lang="en-US" sz="1800" dirty="0"/>
              <a:t>It is also very important to possess character traits such as </a:t>
            </a:r>
            <a:r>
              <a:rPr lang="en-US" sz="1800" dirty="0">
                <a:solidFill>
                  <a:schemeClr val="accent1">
                    <a:lumMod val="50000"/>
                  </a:schemeClr>
                </a:solidFill>
              </a:rPr>
              <a:t>benevolence</a:t>
            </a:r>
            <a:r>
              <a:rPr lang="en-US" sz="1800" dirty="0"/>
              <a:t>, </a:t>
            </a:r>
            <a:r>
              <a:rPr lang="en-US" sz="1800" dirty="0">
                <a:solidFill>
                  <a:schemeClr val="accent1">
                    <a:lumMod val="50000"/>
                  </a:schemeClr>
                </a:solidFill>
              </a:rPr>
              <a:t>patience</a:t>
            </a:r>
            <a:r>
              <a:rPr lang="en-US" sz="1800" dirty="0"/>
              <a:t>, </a:t>
            </a:r>
            <a:r>
              <a:rPr lang="en-US" sz="1800" dirty="0">
                <a:solidFill>
                  <a:schemeClr val="accent1">
                    <a:lumMod val="50000"/>
                  </a:schemeClr>
                </a:solidFill>
              </a:rPr>
              <a:t>diligence</a:t>
            </a:r>
            <a:r>
              <a:rPr lang="en-US" sz="1800" dirty="0"/>
              <a:t>,</a:t>
            </a:r>
            <a:r>
              <a:rPr lang="en-US" sz="1800" dirty="0">
                <a:solidFill>
                  <a:schemeClr val="accent1">
                    <a:lumMod val="50000"/>
                  </a:schemeClr>
                </a:solidFill>
              </a:rPr>
              <a:t> punctuality</a:t>
            </a:r>
            <a:r>
              <a:rPr lang="en-US" sz="1800" dirty="0"/>
              <a:t>, </a:t>
            </a:r>
            <a:r>
              <a:rPr lang="en-US" sz="1800" dirty="0">
                <a:solidFill>
                  <a:schemeClr val="accent1">
                    <a:lumMod val="50000"/>
                  </a:schemeClr>
                </a:solidFill>
              </a:rPr>
              <a:t>determination</a:t>
            </a:r>
            <a:r>
              <a:rPr lang="en-US" sz="1800" dirty="0"/>
              <a:t>,</a:t>
            </a:r>
            <a:r>
              <a:rPr lang="en-US" sz="1800" dirty="0">
                <a:solidFill>
                  <a:schemeClr val="accent1">
                    <a:lumMod val="50000"/>
                  </a:schemeClr>
                </a:solidFill>
              </a:rPr>
              <a:t> energy</a:t>
            </a:r>
            <a:r>
              <a:rPr lang="en-US" sz="1800" dirty="0"/>
              <a:t>, </a:t>
            </a:r>
            <a:r>
              <a:rPr lang="en-US" sz="1800" dirty="0">
                <a:solidFill>
                  <a:schemeClr val="accent1">
                    <a:lumMod val="50000"/>
                  </a:schemeClr>
                </a:solidFill>
              </a:rPr>
              <a:t>speed</a:t>
            </a:r>
            <a:r>
              <a:rPr lang="en-US" sz="1800" dirty="0"/>
              <a:t> and </a:t>
            </a:r>
            <a:r>
              <a:rPr lang="en-US" sz="1800" dirty="0">
                <a:solidFill>
                  <a:schemeClr val="accent1">
                    <a:lumMod val="50000"/>
                  </a:schemeClr>
                </a:solidFill>
              </a:rPr>
              <a:t>dexterity</a:t>
            </a:r>
            <a:r>
              <a:rPr lang="en-US" sz="1800" dirty="0"/>
              <a:t>.</a:t>
            </a:r>
            <a:endParaRPr lang="sr-Latn-RS" sz="1800" dirty="0"/>
          </a:p>
          <a:p>
            <a:endParaRPr lang="sr-Latn-RS" sz="1800" dirty="0"/>
          </a:p>
          <a:p>
            <a:r>
              <a:rPr lang="en-US" sz="1800" b="1" dirty="0"/>
              <a:t>Moral qualities include showing deep humanity towards the patient, understanding his mental life, showing empathy and keeping professional secrecy.</a:t>
            </a:r>
            <a:endParaRPr lang="sr-Latn-RS" sz="1800" b="1" dirty="0"/>
          </a:p>
          <a:p>
            <a:endParaRPr lang="en-US" sz="1800" b="1" dirty="0"/>
          </a:p>
        </p:txBody>
      </p:sp>
    </p:spTree>
    <p:extLst>
      <p:ext uri="{BB962C8B-B14F-4D97-AF65-F5344CB8AC3E}">
        <p14:creationId xmlns:p14="http://schemas.microsoft.com/office/powerpoint/2010/main" val="3642623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Showing empathy and understanding</a:t>
            </a:r>
            <a:endParaRPr lang="en-US" dirty="0"/>
          </a:p>
        </p:txBody>
      </p:sp>
      <p:sp>
        <p:nvSpPr>
          <p:cNvPr id="3" name="Content Placeholder 2"/>
          <p:cNvSpPr>
            <a:spLocks noGrp="1"/>
          </p:cNvSpPr>
          <p:nvPr>
            <p:ph idx="1"/>
          </p:nvPr>
        </p:nvSpPr>
        <p:spPr/>
        <p:txBody>
          <a:bodyPr>
            <a:normAutofit/>
          </a:bodyPr>
          <a:lstStyle/>
          <a:p>
            <a:r>
              <a:rPr lang="en-US" sz="1800" dirty="0"/>
              <a:t>A </a:t>
            </a:r>
            <a:r>
              <a:rPr lang="en-US" sz="1800" b="1" dirty="0"/>
              <a:t>sick person </a:t>
            </a:r>
            <a:r>
              <a:rPr lang="en-US" sz="1800" dirty="0"/>
              <a:t>has the right to various forms of psychological reaction</a:t>
            </a:r>
            <a:r>
              <a:rPr lang="sr-Latn-RS" sz="1800" dirty="0"/>
              <a:t>:</a:t>
            </a:r>
          </a:p>
          <a:p>
            <a:r>
              <a:rPr lang="en-US" sz="1800" dirty="0"/>
              <a:t>depression, </a:t>
            </a:r>
            <a:endParaRPr lang="sr-Latn-RS" sz="1800" dirty="0"/>
          </a:p>
          <a:p>
            <a:r>
              <a:rPr lang="en-US" sz="1800" dirty="0"/>
              <a:t>anxiety, </a:t>
            </a:r>
            <a:endParaRPr lang="sr-Latn-RS" sz="1800" dirty="0"/>
          </a:p>
          <a:p>
            <a:r>
              <a:rPr lang="en-US" sz="1800" dirty="0"/>
              <a:t>regression, </a:t>
            </a:r>
            <a:endParaRPr lang="sr-Latn-RS" sz="1800" dirty="0"/>
          </a:p>
          <a:p>
            <a:r>
              <a:rPr lang="en-US" sz="1800" dirty="0"/>
              <a:t>aggression </a:t>
            </a:r>
            <a:r>
              <a:rPr lang="sr-Latn-RS" sz="1800" dirty="0"/>
              <a:t>etc...</a:t>
            </a:r>
          </a:p>
          <a:p>
            <a:endParaRPr lang="sr-Latn-RS" sz="1800" dirty="0"/>
          </a:p>
          <a:p>
            <a:r>
              <a:rPr lang="sr-Latn-RS" sz="1800" dirty="0"/>
              <a:t>Medical worker </a:t>
            </a:r>
            <a:r>
              <a:rPr lang="sr-Latn-RS" sz="1800" b="1" dirty="0"/>
              <a:t>MUST </a:t>
            </a:r>
            <a:r>
              <a:rPr lang="sr-Latn-RS" sz="1800" dirty="0"/>
              <a:t>be aware of all of this and show high degree of </a:t>
            </a:r>
            <a:r>
              <a:rPr lang="sr-Latn-RS" sz="1800" b="1" dirty="0"/>
              <a:t>TOLERANCE </a:t>
            </a:r>
            <a:r>
              <a:rPr lang="sr-Latn-RS" sz="1800" dirty="0"/>
              <a:t>and </a:t>
            </a:r>
            <a:r>
              <a:rPr lang="sr-Latn-RS" sz="1800" b="1" dirty="0"/>
              <a:t>UNDERSTANDING</a:t>
            </a:r>
            <a:r>
              <a:rPr lang="sr-Latn-RS" sz="1800" dirty="0"/>
              <a:t>!!!</a:t>
            </a:r>
          </a:p>
          <a:p>
            <a:endParaRPr lang="sr-Latn-RS" sz="1800" dirty="0"/>
          </a:p>
          <a:p>
            <a:r>
              <a:rPr lang="en-US" sz="1800" dirty="0"/>
              <a:t>the behavioral aspect of the healthcare worker should foster an atmosphere of </a:t>
            </a:r>
            <a:r>
              <a:rPr lang="en-US" sz="1800" b="1" dirty="0"/>
              <a:t>trust</a:t>
            </a:r>
            <a:r>
              <a:rPr lang="en-US" sz="1800" dirty="0"/>
              <a:t>, </a:t>
            </a:r>
            <a:r>
              <a:rPr lang="en-US" sz="1800" b="1" dirty="0"/>
              <a:t>support</a:t>
            </a:r>
            <a:r>
              <a:rPr lang="en-US" sz="1800" dirty="0"/>
              <a:t> and </a:t>
            </a:r>
            <a:r>
              <a:rPr lang="en-US" sz="1800" b="1" dirty="0"/>
              <a:t>security</a:t>
            </a:r>
            <a:r>
              <a:rPr lang="en-US" sz="1800" dirty="0"/>
              <a:t>.</a:t>
            </a:r>
          </a:p>
        </p:txBody>
      </p:sp>
    </p:spTree>
    <p:extLst>
      <p:ext uri="{BB962C8B-B14F-4D97-AF65-F5344CB8AC3E}">
        <p14:creationId xmlns:p14="http://schemas.microsoft.com/office/powerpoint/2010/main" val="766368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W</a:t>
            </a:r>
            <a:r>
              <a:rPr lang="en-US" dirty="0"/>
              <a:t>hat should health care workers not exhibit?</a:t>
            </a:r>
          </a:p>
        </p:txBody>
      </p:sp>
      <p:sp>
        <p:nvSpPr>
          <p:cNvPr id="3" name="Content Placeholder 2"/>
          <p:cNvSpPr>
            <a:spLocks noGrp="1"/>
          </p:cNvSpPr>
          <p:nvPr>
            <p:ph idx="1"/>
          </p:nvPr>
        </p:nvSpPr>
        <p:spPr/>
        <p:txBody>
          <a:bodyPr>
            <a:normAutofit/>
          </a:bodyPr>
          <a:lstStyle/>
          <a:p>
            <a:r>
              <a:rPr lang="sr-Latn-RS" sz="2000" dirty="0"/>
              <a:t>In communication with patients, healthcare workers should avoid:</a:t>
            </a:r>
          </a:p>
          <a:p>
            <a:endParaRPr lang="sr-Latn-RS" sz="2000" dirty="0"/>
          </a:p>
          <a:p>
            <a:r>
              <a:rPr lang="en-US" sz="2000" dirty="0"/>
              <a:t>Moodiness</a:t>
            </a:r>
            <a:endParaRPr lang="sr-Latn-RS" sz="2000" dirty="0"/>
          </a:p>
          <a:p>
            <a:r>
              <a:rPr lang="en-US" sz="2000" dirty="0"/>
              <a:t>Aggressiveness</a:t>
            </a:r>
            <a:endParaRPr lang="sr-Latn-RS" sz="2000" dirty="0"/>
          </a:p>
          <a:p>
            <a:r>
              <a:rPr lang="sr-Latn-RS" sz="2000" dirty="0"/>
              <a:t>E</a:t>
            </a:r>
            <a:r>
              <a:rPr lang="en-US" sz="2000" dirty="0" err="1"/>
              <a:t>xcessive</a:t>
            </a:r>
            <a:r>
              <a:rPr lang="en-US" sz="2000" dirty="0"/>
              <a:t> emotionality</a:t>
            </a:r>
            <a:endParaRPr lang="sr-Latn-RS" sz="2000" dirty="0"/>
          </a:p>
          <a:p>
            <a:r>
              <a:rPr lang="sr-Latn-RS" sz="2000" dirty="0"/>
              <a:t>Verbal </a:t>
            </a:r>
            <a:r>
              <a:rPr lang="en-US" sz="2000" dirty="0"/>
              <a:t>discussion</a:t>
            </a:r>
            <a:endParaRPr lang="sr-Latn-RS" sz="2000" dirty="0"/>
          </a:p>
          <a:p>
            <a:r>
              <a:rPr lang="sr-Latn-RS" sz="2000" dirty="0"/>
              <a:t>B</a:t>
            </a:r>
            <a:r>
              <a:rPr lang="en-US" sz="2000" dirty="0"/>
              <a:t>ringing up personal problems</a:t>
            </a:r>
            <a:endParaRPr lang="sr-Latn-RS" sz="2000" dirty="0"/>
          </a:p>
          <a:p>
            <a:endParaRPr lang="sr-Latn-RS" sz="2000" dirty="0"/>
          </a:p>
          <a:p>
            <a:r>
              <a:rPr lang="en-US" sz="2000" b="1" i="1" dirty="0"/>
              <a:t>Health workers are obliged to fully inform the patient about his rights</a:t>
            </a:r>
            <a:r>
              <a:rPr lang="sr-Latn-RS" sz="2000" b="1" i="1" dirty="0"/>
              <a:t>!!!</a:t>
            </a:r>
            <a:endParaRPr lang="en-US" sz="2000" b="1" i="1" dirty="0"/>
          </a:p>
        </p:txBody>
      </p:sp>
    </p:spTree>
    <p:extLst>
      <p:ext uri="{BB962C8B-B14F-4D97-AF65-F5344CB8AC3E}">
        <p14:creationId xmlns:p14="http://schemas.microsoft.com/office/powerpoint/2010/main" val="3448980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B</a:t>
            </a:r>
            <a:r>
              <a:rPr lang="en-US" dirty="0" err="1"/>
              <a:t>usiness</a:t>
            </a:r>
            <a:r>
              <a:rPr lang="en-US" dirty="0"/>
              <a:t> communication in healthcare</a:t>
            </a:r>
          </a:p>
        </p:txBody>
      </p:sp>
      <p:sp>
        <p:nvSpPr>
          <p:cNvPr id="3" name="Content Placeholder 2"/>
          <p:cNvSpPr>
            <a:spLocks noGrp="1"/>
          </p:cNvSpPr>
          <p:nvPr>
            <p:ph idx="1"/>
          </p:nvPr>
        </p:nvSpPr>
        <p:spPr/>
        <p:txBody>
          <a:bodyPr>
            <a:normAutofit/>
          </a:bodyPr>
          <a:lstStyle/>
          <a:p>
            <a:r>
              <a:rPr lang="en-US" sz="2000" b="1" dirty="0"/>
              <a:t>Courtesy</a:t>
            </a:r>
            <a:r>
              <a:rPr lang="en-US" sz="2000" dirty="0"/>
              <a:t> </a:t>
            </a:r>
            <a:r>
              <a:rPr lang="sr-Latn-RS" sz="2000" dirty="0"/>
              <a:t>-</a:t>
            </a:r>
            <a:r>
              <a:rPr lang="en-US" sz="2000" dirty="0"/>
              <a:t> the standard of behavior expected of every healthcare professional.</a:t>
            </a:r>
            <a:endParaRPr lang="sr-Latn-RS" sz="2000" dirty="0"/>
          </a:p>
          <a:p>
            <a:endParaRPr lang="sr-Latn-RS" sz="2000" dirty="0"/>
          </a:p>
          <a:p>
            <a:r>
              <a:rPr lang="en-US" sz="2000" dirty="0"/>
              <a:t>The manner of expression in business communication in healthcare should be </a:t>
            </a:r>
            <a:r>
              <a:rPr lang="en-US" sz="2000" b="1" dirty="0"/>
              <a:t>correct</a:t>
            </a:r>
            <a:r>
              <a:rPr lang="en-US" sz="2000" dirty="0"/>
              <a:t> and </a:t>
            </a:r>
            <a:r>
              <a:rPr lang="en-US" sz="2000" b="1" dirty="0"/>
              <a:t>clear</a:t>
            </a:r>
            <a:r>
              <a:rPr lang="en-US" sz="2000" dirty="0"/>
              <a:t>.</a:t>
            </a:r>
            <a:endParaRPr lang="sr-Latn-RS" sz="2000" dirty="0"/>
          </a:p>
          <a:p>
            <a:endParaRPr lang="sr-Latn-RS" sz="2000" dirty="0"/>
          </a:p>
          <a:p>
            <a:r>
              <a:rPr lang="en-US" sz="2000" dirty="0"/>
              <a:t>informal expressions, slang, imitations </a:t>
            </a:r>
            <a:r>
              <a:rPr lang="en-US" sz="2000" b="1" dirty="0">
                <a:solidFill>
                  <a:schemeClr val="accent1">
                    <a:lumMod val="75000"/>
                  </a:schemeClr>
                </a:solidFill>
              </a:rPr>
              <a:t>should not be used</a:t>
            </a:r>
            <a:r>
              <a:rPr lang="en-US" sz="2000" dirty="0"/>
              <a:t>, as this leaves the impression of an uneducated and frivolous person.</a:t>
            </a:r>
          </a:p>
        </p:txBody>
      </p:sp>
    </p:spTree>
    <p:extLst>
      <p:ext uri="{BB962C8B-B14F-4D97-AF65-F5344CB8AC3E}">
        <p14:creationId xmlns:p14="http://schemas.microsoft.com/office/powerpoint/2010/main" val="3069586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G</a:t>
            </a:r>
            <a:r>
              <a:rPr lang="en-US" dirty="0" err="1"/>
              <a:t>etting</a:t>
            </a:r>
            <a:r>
              <a:rPr lang="en-US" dirty="0"/>
              <a:t> to know patients and business partners</a:t>
            </a:r>
          </a:p>
        </p:txBody>
      </p:sp>
      <p:sp>
        <p:nvSpPr>
          <p:cNvPr id="3" name="Content Placeholder 2"/>
          <p:cNvSpPr>
            <a:spLocks noGrp="1"/>
          </p:cNvSpPr>
          <p:nvPr>
            <p:ph idx="1"/>
          </p:nvPr>
        </p:nvSpPr>
        <p:spPr/>
        <p:txBody>
          <a:bodyPr>
            <a:normAutofit/>
          </a:bodyPr>
          <a:lstStyle/>
          <a:p>
            <a:r>
              <a:rPr lang="sr-Latn-RS" sz="2000" dirty="0"/>
              <a:t>It begins</a:t>
            </a:r>
            <a:r>
              <a:rPr lang="en-US" sz="2000" dirty="0"/>
              <a:t> with introductions and handshakes</a:t>
            </a:r>
            <a:endParaRPr lang="sr-Latn-RS" sz="2000" dirty="0"/>
          </a:p>
          <a:p>
            <a:endParaRPr lang="sr-Latn-RS" sz="2000" dirty="0"/>
          </a:p>
          <a:p>
            <a:r>
              <a:rPr lang="en-US" sz="2000" b="1" dirty="0"/>
              <a:t>The presentation </a:t>
            </a:r>
            <a:r>
              <a:rPr lang="sr-Latn-RS" sz="2000" dirty="0"/>
              <a:t>- </a:t>
            </a:r>
            <a:r>
              <a:rPr lang="en-US" sz="2000" dirty="0"/>
              <a:t>short, clear and in a positive tone</a:t>
            </a:r>
            <a:endParaRPr lang="sr-Latn-RS" sz="2000" dirty="0"/>
          </a:p>
          <a:p>
            <a:endParaRPr lang="sr-Latn-RS" sz="2000" dirty="0"/>
          </a:p>
          <a:p>
            <a:r>
              <a:rPr lang="en-US" sz="2000" dirty="0"/>
              <a:t>introduce yourself with your full name and surname</a:t>
            </a:r>
            <a:endParaRPr lang="sr-Latn-RS" sz="2000" dirty="0"/>
          </a:p>
          <a:p>
            <a:endParaRPr lang="sr-Latn-RS" sz="2000" dirty="0"/>
          </a:p>
          <a:p>
            <a:r>
              <a:rPr lang="en-US" sz="2000" b="1" dirty="0"/>
              <a:t>The handshake </a:t>
            </a:r>
            <a:r>
              <a:rPr lang="sr-Latn-RS" sz="2000" dirty="0"/>
              <a:t>- </a:t>
            </a:r>
            <a:r>
              <a:rPr lang="en-US" sz="2000" dirty="0"/>
              <a:t>cordial and short with a handshake</a:t>
            </a:r>
            <a:endParaRPr lang="sr-Latn-RS" sz="2000" dirty="0"/>
          </a:p>
          <a:p>
            <a:endParaRPr lang="sr-Latn-RS" sz="2000" dirty="0"/>
          </a:p>
          <a:p>
            <a:r>
              <a:rPr lang="en-US" sz="2000" b="1" dirty="0"/>
              <a:t>Titling</a:t>
            </a:r>
            <a:r>
              <a:rPr lang="en-US" sz="2000" dirty="0"/>
              <a:t> </a:t>
            </a:r>
            <a:r>
              <a:rPr lang="sr-Latn-RS" sz="2000" dirty="0"/>
              <a:t>- </a:t>
            </a:r>
            <a:r>
              <a:rPr lang="en-US" sz="2000" dirty="0"/>
              <a:t>according to the function that someone performs or according to professional education, that is, according to the title</a:t>
            </a:r>
          </a:p>
        </p:txBody>
      </p:sp>
    </p:spTree>
    <p:extLst>
      <p:ext uri="{BB962C8B-B14F-4D97-AF65-F5344CB8AC3E}">
        <p14:creationId xmlns:p14="http://schemas.microsoft.com/office/powerpoint/2010/main" val="2662079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a:t>Communication with patients and business partners</a:t>
            </a:r>
            <a:endParaRPr lang="en-US" dirty="0"/>
          </a:p>
        </p:txBody>
      </p:sp>
      <p:sp>
        <p:nvSpPr>
          <p:cNvPr id="3" name="Content Placeholder 2"/>
          <p:cNvSpPr>
            <a:spLocks noGrp="1"/>
          </p:cNvSpPr>
          <p:nvPr>
            <p:ph idx="1"/>
          </p:nvPr>
        </p:nvSpPr>
        <p:spPr/>
        <p:txBody>
          <a:bodyPr>
            <a:normAutofit/>
          </a:bodyPr>
          <a:lstStyle/>
          <a:p>
            <a:r>
              <a:rPr lang="en-US" sz="2000" dirty="0"/>
              <a:t>it is mandatory to address them as "You", regardless of</a:t>
            </a:r>
            <a:r>
              <a:rPr lang="sr-Latn-RS" sz="2000" dirty="0"/>
              <a:t>:</a:t>
            </a:r>
          </a:p>
          <a:p>
            <a:endParaRPr lang="sr-Latn-RS" sz="2000" dirty="0"/>
          </a:p>
          <a:p>
            <a:r>
              <a:rPr lang="en-US" sz="2000" dirty="0"/>
              <a:t> age, </a:t>
            </a:r>
            <a:endParaRPr lang="sr-Latn-RS" sz="2000" dirty="0"/>
          </a:p>
          <a:p>
            <a:r>
              <a:rPr lang="en-US" sz="2000" dirty="0"/>
              <a:t>gender, </a:t>
            </a:r>
            <a:endParaRPr lang="sr-Latn-RS" sz="2000" dirty="0"/>
          </a:p>
          <a:p>
            <a:r>
              <a:rPr lang="en-US" sz="2000" dirty="0"/>
              <a:t>knowledge, </a:t>
            </a:r>
            <a:endParaRPr lang="sr-Latn-RS" sz="2000" dirty="0"/>
          </a:p>
          <a:p>
            <a:r>
              <a:rPr lang="en-US" sz="2000" dirty="0"/>
              <a:t>education and</a:t>
            </a:r>
            <a:endParaRPr lang="sr-Latn-RS" sz="2000" dirty="0"/>
          </a:p>
          <a:p>
            <a:r>
              <a:rPr lang="en-US" sz="2000" dirty="0"/>
              <a:t>social position.</a:t>
            </a:r>
            <a:endParaRPr lang="sr-Latn-RS" sz="2000" dirty="0"/>
          </a:p>
          <a:p>
            <a:endParaRPr lang="sr-Latn-RS" sz="2000" dirty="0"/>
          </a:p>
          <a:p>
            <a:r>
              <a:rPr lang="en-US" sz="2000" dirty="0"/>
              <a:t> In business communication, one should always keep in mind that </a:t>
            </a:r>
            <a:r>
              <a:rPr lang="en-US" sz="2000" b="1" dirty="0"/>
              <a:t>people who are direct, cordial, tactful and calm are accepted with sympathy</a:t>
            </a:r>
            <a:r>
              <a:rPr lang="en-US" sz="2000" dirty="0"/>
              <a:t>.</a:t>
            </a:r>
          </a:p>
        </p:txBody>
      </p:sp>
    </p:spTree>
    <p:extLst>
      <p:ext uri="{BB962C8B-B14F-4D97-AF65-F5344CB8AC3E}">
        <p14:creationId xmlns:p14="http://schemas.microsoft.com/office/powerpoint/2010/main" val="4159305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Attitude, posture and mimic-gestural expression</a:t>
            </a:r>
          </a:p>
        </p:txBody>
      </p:sp>
      <p:sp>
        <p:nvSpPr>
          <p:cNvPr id="3" name="Content Placeholder 2"/>
          <p:cNvSpPr>
            <a:spLocks noGrp="1"/>
          </p:cNvSpPr>
          <p:nvPr>
            <p:ph idx="1"/>
          </p:nvPr>
        </p:nvSpPr>
        <p:spPr/>
        <p:txBody>
          <a:bodyPr>
            <a:normAutofit/>
          </a:bodyPr>
          <a:lstStyle/>
          <a:p>
            <a:r>
              <a:rPr lang="en-US" sz="2000" dirty="0"/>
              <a:t>establishing eye contact with the patient</a:t>
            </a:r>
            <a:endParaRPr lang="sr-Latn-RS" sz="2000" dirty="0"/>
          </a:p>
          <a:p>
            <a:r>
              <a:rPr lang="en-US" sz="2000" dirty="0"/>
              <a:t>expressing genuine interest in the conversation with adequate facial expression</a:t>
            </a:r>
            <a:endParaRPr lang="sr-Latn-RS" sz="2000" dirty="0"/>
          </a:p>
          <a:p>
            <a:r>
              <a:rPr lang="en-US" sz="2000" dirty="0"/>
              <a:t>absence of excessive facial and gestural expression that the patient could interpret as the health worker's "hurry„</a:t>
            </a:r>
            <a:endParaRPr lang="sr-Latn-RS" sz="2000" dirty="0"/>
          </a:p>
          <a:p>
            <a:r>
              <a:rPr lang="en-US" sz="2000" dirty="0"/>
              <a:t>Body posture and movements that express the position of a calm, interested and patient listener</a:t>
            </a:r>
            <a:endParaRPr lang="sr-Latn-RS" sz="2000" dirty="0"/>
          </a:p>
          <a:p>
            <a:endParaRPr lang="sr-Latn-RS" sz="2000" dirty="0"/>
          </a:p>
          <a:p>
            <a:r>
              <a:rPr lang="en-US" sz="2400" b="1" dirty="0"/>
              <a:t>It is necessary to be aware at every moment that we are communicating with a unique person who is currently in the position of a sick person, and not with a "sick organ"</a:t>
            </a:r>
          </a:p>
        </p:txBody>
      </p:sp>
    </p:spTree>
    <p:extLst>
      <p:ext uri="{BB962C8B-B14F-4D97-AF65-F5344CB8AC3E}">
        <p14:creationId xmlns:p14="http://schemas.microsoft.com/office/powerpoint/2010/main" val="3196871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a:t>R</a:t>
            </a:r>
            <a:r>
              <a:rPr lang="en-US" dirty="0" err="1"/>
              <a:t>ealistically</a:t>
            </a:r>
            <a:r>
              <a:rPr lang="en-US" dirty="0"/>
              <a:t> optimistic attitude </a:t>
            </a:r>
            <a:r>
              <a:rPr lang="sr-Latn-RS" dirty="0"/>
              <a:t>VS </a:t>
            </a:r>
            <a:r>
              <a:rPr lang="en-US" dirty="0"/>
              <a:t>pessimistic </a:t>
            </a:r>
            <a:r>
              <a:rPr lang="sr-Latn-RS" dirty="0"/>
              <a:t>attitude</a:t>
            </a:r>
            <a:endParaRPr lang="en-US" dirty="0"/>
          </a:p>
        </p:txBody>
      </p:sp>
      <p:sp>
        <p:nvSpPr>
          <p:cNvPr id="3" name="Content Placeholder 2"/>
          <p:cNvSpPr>
            <a:spLocks noGrp="1"/>
          </p:cNvSpPr>
          <p:nvPr>
            <p:ph idx="1"/>
          </p:nvPr>
        </p:nvSpPr>
        <p:spPr/>
        <p:txBody>
          <a:bodyPr>
            <a:normAutofit/>
          </a:bodyPr>
          <a:lstStyle/>
          <a:p>
            <a:r>
              <a:rPr lang="en-US" sz="2000" b="1" dirty="0"/>
              <a:t>A realistically optimistic attitude of a healthcare worker</a:t>
            </a:r>
            <a:r>
              <a:rPr lang="sr-Latn-RS" sz="2000" b="1" dirty="0"/>
              <a:t>:</a:t>
            </a:r>
          </a:p>
          <a:p>
            <a:pPr marL="64008" indent="0">
              <a:buNone/>
            </a:pPr>
            <a:r>
              <a:rPr lang="sr-Latn-RS" sz="2000" dirty="0"/>
              <a:t>       - </a:t>
            </a:r>
            <a:r>
              <a:rPr lang="en-US" sz="2000" dirty="0"/>
              <a:t>strengthening the patient's strength to fight his illness</a:t>
            </a:r>
            <a:endParaRPr lang="sr-Latn-RS" sz="2000" dirty="0"/>
          </a:p>
          <a:p>
            <a:pPr marL="64008" indent="0">
              <a:buNone/>
            </a:pPr>
            <a:r>
              <a:rPr lang="sr-Latn-RS" sz="2000" dirty="0"/>
              <a:t>       - t</a:t>
            </a:r>
            <a:r>
              <a:rPr lang="en-US" sz="2000" dirty="0"/>
              <a:t>he smile and kindness on the health worker's face are healing</a:t>
            </a:r>
            <a:endParaRPr lang="sr-Latn-RS" sz="2000" dirty="0"/>
          </a:p>
          <a:p>
            <a:pPr marL="64008" indent="0">
              <a:buNone/>
            </a:pPr>
            <a:endParaRPr lang="sr-Latn-RS" sz="2000" dirty="0"/>
          </a:p>
          <a:p>
            <a:pPr marL="64008" indent="0">
              <a:buNone/>
            </a:pPr>
            <a:r>
              <a:rPr lang="sr-Latn-RS" sz="2000" dirty="0"/>
              <a:t> </a:t>
            </a:r>
            <a:r>
              <a:rPr lang="en-US" sz="2000" b="1" dirty="0"/>
              <a:t>A pessimistic attitude </a:t>
            </a:r>
            <a:r>
              <a:rPr lang="en-US" sz="2000" dirty="0"/>
              <a:t>(frowning, listlessness, disinterest, poor verbal expression, turning a deaf ear to the patient's questions)</a:t>
            </a:r>
            <a:r>
              <a:rPr lang="sr-Latn-RS" sz="2000" dirty="0"/>
              <a:t>:</a:t>
            </a:r>
          </a:p>
          <a:p>
            <a:pPr marL="64008" indent="0">
              <a:buNone/>
            </a:pPr>
            <a:r>
              <a:rPr lang="sr-Latn-RS" sz="2000" dirty="0"/>
              <a:t>       -</a:t>
            </a:r>
            <a:r>
              <a:rPr lang="en-US" sz="2000" dirty="0"/>
              <a:t> negatively affect the treatment process.</a:t>
            </a:r>
            <a:endParaRPr lang="sr-Latn-RS" sz="2000" dirty="0"/>
          </a:p>
          <a:p>
            <a:endParaRPr lang="sr-Latn-RS" sz="2000" dirty="0"/>
          </a:p>
          <a:p>
            <a:endParaRPr lang="sr-Latn-RS" sz="2000" dirty="0"/>
          </a:p>
          <a:p>
            <a:endParaRPr lang="sr-Latn-RS" sz="2000" dirty="0"/>
          </a:p>
          <a:p>
            <a:endParaRPr lang="sr-Latn-RS" sz="2000" dirty="0"/>
          </a:p>
          <a:p>
            <a:endParaRPr lang="sr-Latn-RS" sz="2000" dirty="0"/>
          </a:p>
          <a:p>
            <a:endParaRPr lang="sr-Latn-RS" sz="2000" dirty="0"/>
          </a:p>
          <a:p>
            <a:endParaRPr lang="sr-Latn-RS" sz="2000" dirty="0"/>
          </a:p>
          <a:p>
            <a:endParaRPr lang="en-US" sz="2000" dirty="0"/>
          </a:p>
        </p:txBody>
      </p:sp>
    </p:spTree>
    <p:extLst>
      <p:ext uri="{BB962C8B-B14F-4D97-AF65-F5344CB8AC3E}">
        <p14:creationId xmlns:p14="http://schemas.microsoft.com/office/powerpoint/2010/main" val="28902823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92</TotalTime>
  <Words>1133</Words>
  <Application>Microsoft Office PowerPoint</Application>
  <PresentationFormat>On-screen Show (4:3)</PresentationFormat>
  <Paragraphs>135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Verve</vt:lpstr>
      <vt:lpstr>Professional aspect of healthcare workers and teamwork in healthcare</vt:lpstr>
      <vt:lpstr>Professional aspect of healthcare workers</vt:lpstr>
      <vt:lpstr>Showing empathy and understanding</vt:lpstr>
      <vt:lpstr>What should health care workers not exhibit?</vt:lpstr>
      <vt:lpstr>Business communication in healthcare</vt:lpstr>
      <vt:lpstr>Getting to know patients and business partners</vt:lpstr>
      <vt:lpstr>Communication with patients and business partners</vt:lpstr>
      <vt:lpstr>Attitude, posture and mimic-gestural expression</vt:lpstr>
      <vt:lpstr>Realistically optimistic attitude VS pessimistic attitude</vt:lpstr>
      <vt:lpstr>Business outlook of a healthcare worker</vt:lpstr>
      <vt:lpstr>Teamwork in healthcare</vt:lpstr>
      <vt:lpstr>Team hierarchical work</vt:lpstr>
      <vt:lpstr>Autocratic VS democratic decision-making</vt:lpstr>
      <vt:lpstr>’’Laissez faire’’ leadership</vt:lpstr>
      <vt:lpstr>Communication in the healthcare team</vt:lpstr>
      <vt:lpstr>Problems in teamwork</vt:lpstr>
      <vt:lpstr>The benefits of teamwork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 aspect of healthcare workers and teamwork in healthcare</dc:title>
  <dc:creator>User</dc:creator>
  <cp:lastModifiedBy>Branimir Radmanovic</cp:lastModifiedBy>
  <cp:revision>13</cp:revision>
  <dcterms:created xsi:type="dcterms:W3CDTF">2006-08-16T00:00:00Z</dcterms:created>
  <dcterms:modified xsi:type="dcterms:W3CDTF">2023-12-04T09:49:48Z</dcterms:modified>
</cp:coreProperties>
</file>